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8"/>
    <p:sldId id="257" r:id="rId39"/>
    <p:sldId id="258" r:id="rId40"/>
    <p:sldId id="259" r:id="rId41"/>
    <p:sldId id="260" r:id="rId42"/>
    <p:sldId id="261" r:id="rId43"/>
    <p:sldId id="262" r:id="rId44"/>
    <p:sldId id="263" r:id="rId45"/>
    <p:sldId id="264" r:id="rId46"/>
    <p:sldId id="265" r:id="rId47"/>
    <p:sldId id="266" r:id="rId48"/>
  </p:sldIdLst>
  <p:sldSz cx="18288000" cy="10287000"/>
  <p:notesSz cx="6858000" cy="9144000"/>
  <p:embeddedFontLst>
    <p:embeddedFont>
      <p:font typeface="Oswald" charset="1" panose="00000500000000000000"/>
      <p:regular r:id="rId6"/>
    </p:embeddedFont>
    <p:embeddedFont>
      <p:font typeface="Oswald Bold" charset="1" panose="00000800000000000000"/>
      <p:regular r:id="rId7"/>
    </p:embeddedFont>
    <p:embeddedFont>
      <p:font typeface="Arimo" charset="1" panose="020B0604020202020204"/>
      <p:regular r:id="rId8"/>
    </p:embeddedFont>
    <p:embeddedFont>
      <p:font typeface="Arimo Bold" charset="1" panose="020B0704020202020204"/>
      <p:regular r:id="rId9"/>
    </p:embeddedFont>
    <p:embeddedFont>
      <p:font typeface="Arimo Italics" charset="1" panose="020B0604020202090204"/>
      <p:regular r:id="rId10"/>
    </p:embeddedFont>
    <p:embeddedFont>
      <p:font typeface="Arimo Bold Italics" charset="1" panose="020B0704020202090204"/>
      <p:regular r:id="rId11"/>
    </p:embeddedFont>
    <p:embeddedFont>
      <p:font typeface="DM Sans" charset="1" panose="00000000000000000000"/>
      <p:regular r:id="rId12"/>
    </p:embeddedFont>
    <p:embeddedFont>
      <p:font typeface="DM Sans Bold" charset="1" panose="00000000000000000000"/>
      <p:regular r:id="rId13"/>
    </p:embeddedFont>
    <p:embeddedFont>
      <p:font typeface="DM Sans Italics" charset="1" panose="00000000000000000000"/>
      <p:regular r:id="rId14"/>
    </p:embeddedFont>
    <p:embeddedFont>
      <p:font typeface="DM Sans Bold Italics" charset="1" panose="00000000000000000000"/>
      <p:regular r:id="rId15"/>
    </p:embeddedFont>
    <p:embeddedFont>
      <p:font typeface="Open Sans Extra Bold" charset="1" panose="020B0906030804020204"/>
      <p:regular r:id="rId16"/>
    </p:embeddedFont>
    <p:embeddedFont>
      <p:font typeface="Open Sans Extra Bold Italics" charset="1" panose="020B0906030804020204"/>
      <p:regular r:id="rId17"/>
    </p:embeddedFont>
    <p:embeddedFont>
      <p:font typeface="Open Sauce" charset="1" panose="00000500000000000000"/>
      <p:regular r:id="rId18"/>
    </p:embeddedFont>
    <p:embeddedFont>
      <p:font typeface="Open Sauce Bold" charset="1" panose="00000800000000000000"/>
      <p:regular r:id="rId19"/>
    </p:embeddedFont>
    <p:embeddedFont>
      <p:font typeface="Open Sauce Italics" charset="1" panose="00000500000000000000"/>
      <p:regular r:id="rId20"/>
    </p:embeddedFont>
    <p:embeddedFont>
      <p:font typeface="Open Sauce Bold Italics" charset="1" panose="00000800000000000000"/>
      <p:regular r:id="rId21"/>
    </p:embeddedFont>
    <p:embeddedFont>
      <p:font typeface="Open Sauce Light" charset="1" panose="00000400000000000000"/>
      <p:regular r:id="rId22"/>
    </p:embeddedFont>
    <p:embeddedFont>
      <p:font typeface="Open Sauce Light Italics" charset="1" panose="00000400000000000000"/>
      <p:regular r:id="rId23"/>
    </p:embeddedFont>
    <p:embeddedFont>
      <p:font typeface="Open Sauce Medium" charset="1" panose="00000600000000000000"/>
      <p:regular r:id="rId24"/>
    </p:embeddedFont>
    <p:embeddedFont>
      <p:font typeface="Open Sauce Medium Italics" charset="1" panose="00000600000000000000"/>
      <p:regular r:id="rId25"/>
    </p:embeddedFont>
    <p:embeddedFont>
      <p:font typeface="Open Sauce Semi-Bold" charset="1" panose="00000700000000000000"/>
      <p:regular r:id="rId26"/>
    </p:embeddedFont>
    <p:embeddedFont>
      <p:font typeface="Open Sauce Semi-Bold Italics" charset="1" panose="00000700000000000000"/>
      <p:regular r:id="rId27"/>
    </p:embeddedFont>
    <p:embeddedFont>
      <p:font typeface="Open Sauce Heavy" charset="1" panose="00000A00000000000000"/>
      <p:regular r:id="rId28"/>
    </p:embeddedFont>
    <p:embeddedFont>
      <p:font typeface="Open Sauce Heavy Italics" charset="1" panose="00000A00000000000000"/>
      <p:regular r:id="rId29"/>
    </p:embeddedFont>
    <p:embeddedFont>
      <p:font typeface="Open Sans" charset="1" panose="020B0606030504020204"/>
      <p:regular r:id="rId30"/>
    </p:embeddedFont>
    <p:embeddedFont>
      <p:font typeface="Open Sans Bold" charset="1" panose="020B0806030504020204"/>
      <p:regular r:id="rId31"/>
    </p:embeddedFont>
    <p:embeddedFont>
      <p:font typeface="Open Sans Italics" charset="1" panose="020B0606030504020204"/>
      <p:regular r:id="rId32"/>
    </p:embeddedFont>
    <p:embeddedFont>
      <p:font typeface="Open Sans Bold Italics" charset="1" panose="020B0806030504020204"/>
      <p:regular r:id="rId33"/>
    </p:embeddedFont>
    <p:embeddedFont>
      <p:font typeface="Open Sans Light" charset="1" panose="020B0306030504020204"/>
      <p:regular r:id="rId34"/>
    </p:embeddedFont>
    <p:embeddedFont>
      <p:font typeface="Open Sans Light Italics" charset="1" panose="020B0306030504020204"/>
      <p:regular r:id="rId35"/>
    </p:embeddedFont>
    <p:embeddedFont>
      <p:font typeface="Open Sans Ultra-Bold" charset="1" panose="00000000000000000000"/>
      <p:regular r:id="rId36"/>
    </p:embeddedFont>
    <p:embeddedFont>
      <p:font typeface="Open Sans Ultra-Bold Italics" charset="1" panose="00000000000000000000"/>
      <p:regular r:id="rId3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slides/slide1.xml" Type="http://schemas.openxmlformats.org/officeDocument/2006/relationships/slide"/><Relationship Id="rId39" Target="slides/slide2.xml" Type="http://schemas.openxmlformats.org/officeDocument/2006/relationships/slide"/><Relationship Id="rId4" Target="theme/theme1.xml" Type="http://schemas.openxmlformats.org/officeDocument/2006/relationships/theme"/><Relationship Id="rId40" Target="slides/slide3.xml" Type="http://schemas.openxmlformats.org/officeDocument/2006/relationships/slide"/><Relationship Id="rId41" Target="slides/slide4.xml" Type="http://schemas.openxmlformats.org/officeDocument/2006/relationships/slide"/><Relationship Id="rId42" Target="slides/slide5.xml" Type="http://schemas.openxmlformats.org/officeDocument/2006/relationships/slide"/><Relationship Id="rId43" Target="slides/slide6.xml" Type="http://schemas.openxmlformats.org/officeDocument/2006/relationships/slide"/><Relationship Id="rId44" Target="slides/slide7.xml" Type="http://schemas.openxmlformats.org/officeDocument/2006/relationships/slide"/><Relationship Id="rId45" Target="slides/slide8.xml" Type="http://schemas.openxmlformats.org/officeDocument/2006/relationships/slide"/><Relationship Id="rId46" Target="slides/slide9.xml" Type="http://schemas.openxmlformats.org/officeDocument/2006/relationships/slide"/><Relationship Id="rId47" Target="slides/slide10.xml" Type="http://schemas.openxmlformats.org/officeDocument/2006/relationships/slide"/><Relationship Id="rId48" Target="slides/slide11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7.png" Type="http://schemas.openxmlformats.org/officeDocument/2006/relationships/image"/><Relationship Id="rId4" Target="../media/image28.svg" Type="http://schemas.openxmlformats.org/officeDocument/2006/relationships/image"/><Relationship Id="rId5" Target="../media/image29.png" Type="http://schemas.openxmlformats.org/officeDocument/2006/relationships/image"/><Relationship Id="rId6" Target="../media/image30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0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1.png" Type="http://schemas.openxmlformats.org/officeDocument/2006/relationships/image"/><Relationship Id="rId5" Target="../media/image12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.svg" Type="http://schemas.openxmlformats.org/officeDocument/2006/relationships/image"/><Relationship Id="rId2" Target="../media/image1.png" Type="http://schemas.openxmlformats.org/officeDocument/2006/relationships/image"/><Relationship Id="rId3" Target="../media/image7.png" Type="http://schemas.openxmlformats.org/officeDocument/2006/relationships/image"/><Relationship Id="rId4" Target="../media/image13.jpeg" Type="http://schemas.openxmlformats.org/officeDocument/2006/relationships/image"/><Relationship Id="rId5" Target="../media/image14.png" Type="http://schemas.openxmlformats.org/officeDocument/2006/relationships/image"/><Relationship Id="rId6" Target="../media/image15.svg" Type="http://schemas.openxmlformats.org/officeDocument/2006/relationships/image"/><Relationship Id="rId7" Target="../media/image2.png" Type="http://schemas.openxmlformats.org/officeDocument/2006/relationships/image"/><Relationship Id="rId8" Target="../media/image3.svg" Type="http://schemas.openxmlformats.org/officeDocument/2006/relationships/image"/><Relationship Id="rId9" Target="../media/image16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Relationship Id="rId5" Target="../media/image18.jpeg" Type="http://schemas.openxmlformats.org/officeDocument/2006/relationships/image"/><Relationship Id="rId6" Target="../media/image19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0.png" Type="http://schemas.openxmlformats.org/officeDocument/2006/relationships/image"/><Relationship Id="rId4" Target="../media/image21.svg" Type="http://schemas.openxmlformats.org/officeDocument/2006/relationships/image"/><Relationship Id="rId5" Target="../media/image7.png" Type="http://schemas.openxmlformats.org/officeDocument/2006/relationships/image"/><Relationship Id="rId6" Target="../media/image22.png" Type="http://schemas.openxmlformats.org/officeDocument/2006/relationships/image"/><Relationship Id="rId7" Target="../media/image23.png" Type="http://schemas.openxmlformats.org/officeDocument/2006/relationships/image"/><Relationship Id="rId8" Target="../media/image24.png" Type="http://schemas.openxmlformats.org/officeDocument/2006/relationships/image"/><Relationship Id="rId9" Target="../media/image25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26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0.png" Type="http://schemas.openxmlformats.org/officeDocument/2006/relationships/image"/><Relationship Id="rId4" Target="../media/image21.svg" Type="http://schemas.openxmlformats.org/officeDocument/2006/relationships/image"/><Relationship Id="rId5" Target="../media/image19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7659121">
            <a:off x="15091031" y="5585714"/>
            <a:ext cx="7629294" cy="7828566"/>
          </a:xfrm>
          <a:custGeom>
            <a:avLst/>
            <a:gdLst/>
            <a:ahLst/>
            <a:cxnLst/>
            <a:rect r="r" b="b" t="t" l="l"/>
            <a:pathLst>
              <a:path h="7828566" w="7629294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3258071" y="-4629150"/>
            <a:ext cx="9022634" cy="9258300"/>
          </a:xfrm>
          <a:custGeom>
            <a:avLst/>
            <a:gdLst/>
            <a:ahLst/>
            <a:cxnLst/>
            <a:rect r="r" b="b" t="t" l="l"/>
            <a:pathLst>
              <a:path h="9258300" w="9022634">
                <a:moveTo>
                  <a:pt x="0" y="0"/>
                </a:moveTo>
                <a:lnTo>
                  <a:pt x="9022634" y="0"/>
                </a:lnTo>
                <a:lnTo>
                  <a:pt x="9022634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4236347" y="3202251"/>
            <a:ext cx="9815307" cy="4208864"/>
            <a:chOff x="0" y="0"/>
            <a:chExt cx="1895495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895495" cy="812800"/>
            </a:xfrm>
            <a:custGeom>
              <a:avLst/>
              <a:gdLst/>
              <a:ahLst/>
              <a:cxnLst/>
              <a:rect r="r" b="b" t="t" l="l"/>
              <a:pathLst>
                <a:path h="812800" w="1895495">
                  <a:moveTo>
                    <a:pt x="0" y="0"/>
                  </a:moveTo>
                  <a:lnTo>
                    <a:pt x="1895495" y="0"/>
                  </a:lnTo>
                  <a:lnTo>
                    <a:pt x="1895495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19050"/>
              <a:ext cx="1895495" cy="831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4236347" y="4348786"/>
            <a:ext cx="9815307" cy="27666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684"/>
              </a:lnSpc>
            </a:pPr>
            <a:r>
              <a:rPr lang="en-US" sz="16437" spc="1610">
                <a:solidFill>
                  <a:srgbClr val="231F20"/>
                </a:solidFill>
                <a:latin typeface="Oswald Bold"/>
              </a:rPr>
              <a:t>STRIDE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236347" y="3438109"/>
            <a:ext cx="9815307" cy="11869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48"/>
              </a:lnSpc>
            </a:pPr>
            <a:r>
              <a:rPr lang="en-US" sz="7063" spc="692">
                <a:solidFill>
                  <a:srgbClr val="231F20"/>
                </a:solidFill>
                <a:latin typeface="Oswald Bold"/>
              </a:rPr>
              <a:t>WEB-ПРИЛОЖЕНИЕ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55250" y="9433322"/>
            <a:ext cx="246906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231F20"/>
                </a:solidFill>
                <a:latin typeface="Open Sans"/>
              </a:rPr>
              <a:t>1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852744" y="3301787"/>
            <a:ext cx="2027545" cy="3080525"/>
          </a:xfrm>
          <a:custGeom>
            <a:avLst/>
            <a:gdLst/>
            <a:ahLst/>
            <a:cxnLst/>
            <a:rect r="r" b="b" t="t" l="l"/>
            <a:pathLst>
              <a:path h="3080525" w="2027545">
                <a:moveTo>
                  <a:pt x="0" y="0"/>
                </a:moveTo>
                <a:lnTo>
                  <a:pt x="2027546" y="0"/>
                </a:lnTo>
                <a:lnTo>
                  <a:pt x="2027546" y="3080524"/>
                </a:lnTo>
                <a:lnTo>
                  <a:pt x="0" y="308052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2035253">
            <a:off x="16065903" y="4817487"/>
            <a:ext cx="7835077" cy="10939025"/>
          </a:xfrm>
          <a:custGeom>
            <a:avLst/>
            <a:gdLst/>
            <a:ahLst/>
            <a:cxnLst/>
            <a:rect r="r" b="b" t="t" l="l"/>
            <a:pathLst>
              <a:path h="10939025" w="7835077">
                <a:moveTo>
                  <a:pt x="0" y="0"/>
                </a:moveTo>
                <a:lnTo>
                  <a:pt x="7835077" y="0"/>
                </a:lnTo>
                <a:lnTo>
                  <a:pt x="7835077" y="10939026"/>
                </a:lnTo>
                <a:lnTo>
                  <a:pt x="0" y="1093902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5" id="5"/>
          <p:cNvSpPr/>
          <p:nvPr/>
        </p:nvSpPr>
        <p:spPr>
          <a:xfrm flipV="true">
            <a:off x="2066088" y="6891304"/>
            <a:ext cx="14155825" cy="1905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4615976" y="6621713"/>
            <a:ext cx="501082" cy="501082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31211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3204677" y="7551420"/>
            <a:ext cx="3204526" cy="1706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60"/>
              </a:lnSpc>
            </a:pPr>
            <a:r>
              <a:rPr lang="en-US" sz="2000" spc="196">
                <a:solidFill>
                  <a:srgbClr val="231F20"/>
                </a:solidFill>
                <a:latin typeface="DM Sans"/>
              </a:rPr>
              <a:t>Оптимизировать приложение под несколько языков, добавить функцию выбора языка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852744" y="3720336"/>
            <a:ext cx="2027545" cy="11217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141"/>
              </a:lnSpc>
            </a:pPr>
            <a:r>
              <a:rPr lang="en-US" sz="6624" spc="649">
                <a:solidFill>
                  <a:srgbClr val="FFFBFB"/>
                </a:solidFill>
                <a:latin typeface="DM Sans Bold"/>
              </a:rPr>
              <a:t>01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8188865" y="3301787"/>
            <a:ext cx="2027545" cy="3080525"/>
          </a:xfrm>
          <a:custGeom>
            <a:avLst/>
            <a:gdLst/>
            <a:ahLst/>
            <a:cxnLst/>
            <a:rect r="r" b="b" t="t" l="l"/>
            <a:pathLst>
              <a:path h="3080525" w="2027545">
                <a:moveTo>
                  <a:pt x="0" y="0"/>
                </a:moveTo>
                <a:lnTo>
                  <a:pt x="2027545" y="0"/>
                </a:lnTo>
                <a:lnTo>
                  <a:pt x="2027545" y="3080524"/>
                </a:lnTo>
                <a:lnTo>
                  <a:pt x="0" y="308052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8952097" y="6621713"/>
            <a:ext cx="501082" cy="501082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31211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8188865" y="3720336"/>
            <a:ext cx="2027545" cy="11217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141"/>
              </a:lnSpc>
            </a:pPr>
            <a:r>
              <a:rPr lang="en-US" sz="6624" spc="649">
                <a:solidFill>
                  <a:srgbClr val="FFFBFB"/>
                </a:solidFill>
                <a:latin typeface="DM Sans Bold"/>
              </a:rPr>
              <a:t>02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12526865" y="3301787"/>
            <a:ext cx="2027545" cy="3080525"/>
          </a:xfrm>
          <a:custGeom>
            <a:avLst/>
            <a:gdLst/>
            <a:ahLst/>
            <a:cxnLst/>
            <a:rect r="r" b="b" t="t" l="l"/>
            <a:pathLst>
              <a:path h="3080525" w="2027545">
                <a:moveTo>
                  <a:pt x="0" y="0"/>
                </a:moveTo>
                <a:lnTo>
                  <a:pt x="2027546" y="0"/>
                </a:lnTo>
                <a:lnTo>
                  <a:pt x="2027546" y="3080524"/>
                </a:lnTo>
                <a:lnTo>
                  <a:pt x="0" y="308052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7" id="17"/>
          <p:cNvGrpSpPr/>
          <p:nvPr/>
        </p:nvGrpSpPr>
        <p:grpSpPr>
          <a:xfrm rot="0">
            <a:off x="13290097" y="6621713"/>
            <a:ext cx="501082" cy="501082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31211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12526865" y="3720336"/>
            <a:ext cx="2027545" cy="11217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141"/>
              </a:lnSpc>
            </a:pPr>
            <a:r>
              <a:rPr lang="en-US" sz="6624" spc="649">
                <a:solidFill>
                  <a:srgbClr val="FFFBFB"/>
                </a:solidFill>
                <a:latin typeface="DM Sans Bold"/>
              </a:rPr>
              <a:t>03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7540797" y="7551420"/>
            <a:ext cx="3204526" cy="1021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60"/>
              </a:lnSpc>
            </a:pPr>
            <a:r>
              <a:rPr lang="en-US" sz="2000" spc="196">
                <a:solidFill>
                  <a:srgbClr val="231F20"/>
                </a:solidFill>
                <a:latin typeface="DM Sans"/>
              </a:rPr>
              <a:t>Добавить авторизацию через встроенные сервисы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1878798" y="7551420"/>
            <a:ext cx="3204526" cy="13639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60"/>
              </a:lnSpc>
            </a:pPr>
            <a:r>
              <a:rPr lang="en-US" sz="2000" spc="196">
                <a:solidFill>
                  <a:srgbClr val="231F20"/>
                </a:solidFill>
                <a:latin typeface="DM Sans"/>
              </a:rPr>
              <a:t>Добавить возможность отслеживание привычек</a:t>
            </a:r>
          </a:p>
        </p:txBody>
      </p:sp>
      <p:sp>
        <p:nvSpPr>
          <p:cNvPr name="Freeform 23" id="23"/>
          <p:cNvSpPr/>
          <p:nvPr/>
        </p:nvSpPr>
        <p:spPr>
          <a:xfrm flipH="false" flipV="false" rot="-10799999">
            <a:off x="-3028326" y="-7771151"/>
            <a:ext cx="7835077" cy="10939025"/>
          </a:xfrm>
          <a:custGeom>
            <a:avLst/>
            <a:gdLst/>
            <a:ahLst/>
            <a:cxnLst/>
            <a:rect r="r" b="b" t="t" l="l"/>
            <a:pathLst>
              <a:path h="10939025" w="7835077">
                <a:moveTo>
                  <a:pt x="0" y="0"/>
                </a:moveTo>
                <a:lnTo>
                  <a:pt x="7835077" y="0"/>
                </a:lnTo>
                <a:lnTo>
                  <a:pt x="7835077" y="10939025"/>
                </a:lnTo>
                <a:lnTo>
                  <a:pt x="0" y="1093902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2335030" y="876300"/>
            <a:ext cx="13617940" cy="1518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2419"/>
              </a:lnSpc>
              <a:spcBef>
                <a:spcPct val="0"/>
              </a:spcBef>
            </a:pPr>
            <a:r>
              <a:rPr lang="en-US" sz="9000" spc="882">
                <a:solidFill>
                  <a:srgbClr val="231F20"/>
                </a:solidFill>
                <a:latin typeface="Oswald Bold"/>
              </a:rPr>
              <a:t>ПЛАН РАЗВИТИЯ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331798" y="9433322"/>
            <a:ext cx="493812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231F20"/>
                </a:solidFill>
                <a:latin typeface="Open Sans"/>
              </a:rPr>
              <a:t>10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580377">
            <a:off x="10736596" y="-10036346"/>
            <a:ext cx="24036383" cy="24664199"/>
          </a:xfrm>
          <a:custGeom>
            <a:avLst/>
            <a:gdLst/>
            <a:ahLst/>
            <a:cxnLst/>
            <a:rect r="r" b="b" t="t" l="l"/>
            <a:pathLst>
              <a:path h="24664199" w="24036383">
                <a:moveTo>
                  <a:pt x="0" y="0"/>
                </a:moveTo>
                <a:lnTo>
                  <a:pt x="24036383" y="0"/>
                </a:lnTo>
                <a:lnTo>
                  <a:pt x="24036383" y="24664199"/>
                </a:lnTo>
                <a:lnTo>
                  <a:pt x="0" y="2466419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876117" y="1446121"/>
            <a:ext cx="8097687" cy="3089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12419"/>
              </a:lnSpc>
              <a:spcBef>
                <a:spcPct val="0"/>
              </a:spcBef>
            </a:pPr>
            <a:r>
              <a:rPr lang="en-US" sz="9000" spc="882">
                <a:solidFill>
                  <a:srgbClr val="231F20"/>
                </a:solidFill>
                <a:latin typeface="Oswald Bold"/>
              </a:rPr>
              <a:t>СПАСИБО ЗА ВНИМАНИЕ!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-8320162" y="4345894"/>
            <a:ext cx="12102934" cy="12419055"/>
          </a:xfrm>
          <a:custGeom>
            <a:avLst/>
            <a:gdLst/>
            <a:ahLst/>
            <a:cxnLst/>
            <a:rect r="r" b="b" t="t" l="l"/>
            <a:pathLst>
              <a:path h="12419055" w="12102934">
                <a:moveTo>
                  <a:pt x="0" y="0"/>
                </a:moveTo>
                <a:lnTo>
                  <a:pt x="12102934" y="0"/>
                </a:lnTo>
                <a:lnTo>
                  <a:pt x="12102934" y="12419056"/>
                </a:lnTo>
                <a:lnTo>
                  <a:pt x="0" y="124190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6" id="6"/>
          <p:cNvSpPr txBox="true"/>
          <p:nvPr/>
        </p:nvSpPr>
        <p:spPr>
          <a:xfrm rot="0">
            <a:off x="331798" y="9433322"/>
            <a:ext cx="493812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231F20"/>
                </a:solidFill>
                <a:latin typeface="Open Sans"/>
              </a:rPr>
              <a:t>11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887923">
            <a:off x="-7315187" y="-9005497"/>
            <a:ext cx="13977230" cy="14342307"/>
          </a:xfrm>
          <a:custGeom>
            <a:avLst/>
            <a:gdLst/>
            <a:ahLst/>
            <a:cxnLst/>
            <a:rect r="r" b="b" t="t" l="l"/>
            <a:pathLst>
              <a:path h="14342307" w="13977230">
                <a:moveTo>
                  <a:pt x="0" y="0"/>
                </a:moveTo>
                <a:lnTo>
                  <a:pt x="13977231" y="0"/>
                </a:lnTo>
                <a:lnTo>
                  <a:pt x="13977231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0580377">
            <a:off x="14182049" y="4765379"/>
            <a:ext cx="12102934" cy="12419055"/>
          </a:xfrm>
          <a:custGeom>
            <a:avLst/>
            <a:gdLst/>
            <a:ahLst/>
            <a:cxnLst/>
            <a:rect r="r" b="b" t="t" l="l"/>
            <a:pathLst>
              <a:path h="12419055" w="12102934">
                <a:moveTo>
                  <a:pt x="0" y="0"/>
                </a:moveTo>
                <a:lnTo>
                  <a:pt x="12102934" y="0"/>
                </a:lnTo>
                <a:lnTo>
                  <a:pt x="12102934" y="12419055"/>
                </a:lnTo>
                <a:lnTo>
                  <a:pt x="0" y="1241905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2482296" y="4579324"/>
            <a:ext cx="3905661" cy="4265364"/>
            <a:chOff x="0" y="0"/>
            <a:chExt cx="862412" cy="94183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62412" cy="941838"/>
            </a:xfrm>
            <a:custGeom>
              <a:avLst/>
              <a:gdLst/>
              <a:ahLst/>
              <a:cxnLst/>
              <a:rect r="r" b="b" t="t" l="l"/>
              <a:pathLst>
                <a:path h="941838" w="862412">
                  <a:moveTo>
                    <a:pt x="0" y="0"/>
                  </a:moveTo>
                  <a:lnTo>
                    <a:pt x="862412" y="0"/>
                  </a:lnTo>
                  <a:lnTo>
                    <a:pt x="862412" y="941838"/>
                  </a:lnTo>
                  <a:lnTo>
                    <a:pt x="0" y="941838"/>
                  </a:lnTo>
                  <a:close/>
                </a:path>
              </a:pathLst>
            </a:custGeom>
            <a:solidFill>
              <a:srgbClr val="100F0D"/>
            </a:solidFill>
            <a:ln cap="sq">
              <a:noFill/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862412" cy="9894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2714866" y="3132046"/>
            <a:ext cx="3361113" cy="3347984"/>
            <a:chOff x="0" y="0"/>
            <a:chExt cx="6502400" cy="6477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5"/>
              <a:stretch>
                <a:fillRect l="-4052" t="-4828" r="-22827" b="-13912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7191629" y="4579324"/>
            <a:ext cx="3905661" cy="4265364"/>
            <a:chOff x="0" y="0"/>
            <a:chExt cx="862412" cy="94183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62412" cy="941838"/>
            </a:xfrm>
            <a:custGeom>
              <a:avLst/>
              <a:gdLst/>
              <a:ahLst/>
              <a:cxnLst/>
              <a:rect r="r" b="b" t="t" l="l"/>
              <a:pathLst>
                <a:path h="941838" w="862412">
                  <a:moveTo>
                    <a:pt x="0" y="0"/>
                  </a:moveTo>
                  <a:lnTo>
                    <a:pt x="862412" y="0"/>
                  </a:lnTo>
                  <a:lnTo>
                    <a:pt x="862412" y="941838"/>
                  </a:lnTo>
                  <a:lnTo>
                    <a:pt x="0" y="941838"/>
                  </a:lnTo>
                  <a:close/>
                </a:path>
              </a:pathLst>
            </a:custGeom>
            <a:solidFill>
              <a:srgbClr val="100F0D"/>
            </a:solidFill>
            <a:ln cap="sq">
              <a:noFill/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47625"/>
              <a:ext cx="862412" cy="9894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grpSp>
        <p:nvGrpSpPr>
          <p:cNvPr name="Group 14" id="14"/>
          <p:cNvGrpSpPr>
            <a:grpSpLocks noChangeAspect="true"/>
          </p:cNvGrpSpPr>
          <p:nvPr/>
        </p:nvGrpSpPr>
        <p:grpSpPr>
          <a:xfrm rot="0">
            <a:off x="7424198" y="3132046"/>
            <a:ext cx="3361113" cy="3347984"/>
            <a:chOff x="0" y="0"/>
            <a:chExt cx="6502400" cy="64770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6"/>
              <a:stretch>
                <a:fillRect l="223" t="-2532" r="223" b="-8168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11900043" y="4579324"/>
            <a:ext cx="3905661" cy="4265364"/>
            <a:chOff x="0" y="0"/>
            <a:chExt cx="862412" cy="941838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62412" cy="941838"/>
            </a:xfrm>
            <a:custGeom>
              <a:avLst/>
              <a:gdLst/>
              <a:ahLst/>
              <a:cxnLst/>
              <a:rect r="r" b="b" t="t" l="l"/>
              <a:pathLst>
                <a:path h="941838" w="862412">
                  <a:moveTo>
                    <a:pt x="0" y="0"/>
                  </a:moveTo>
                  <a:lnTo>
                    <a:pt x="862412" y="0"/>
                  </a:lnTo>
                  <a:lnTo>
                    <a:pt x="862412" y="941838"/>
                  </a:lnTo>
                  <a:lnTo>
                    <a:pt x="0" y="941838"/>
                  </a:lnTo>
                  <a:close/>
                </a:path>
              </a:pathLst>
            </a:custGeom>
            <a:solidFill>
              <a:srgbClr val="100F0D"/>
            </a:solidFill>
            <a:ln cap="sq">
              <a:noFill/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47625"/>
              <a:ext cx="862412" cy="9894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grpSp>
        <p:nvGrpSpPr>
          <p:cNvPr name="Group 20" id="20"/>
          <p:cNvGrpSpPr>
            <a:grpSpLocks noChangeAspect="true"/>
          </p:cNvGrpSpPr>
          <p:nvPr/>
        </p:nvGrpSpPr>
        <p:grpSpPr>
          <a:xfrm rot="0">
            <a:off x="12132612" y="3132046"/>
            <a:ext cx="3361113" cy="3347984"/>
            <a:chOff x="0" y="0"/>
            <a:chExt cx="6502400" cy="64770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7"/>
              <a:stretch>
                <a:fillRect l="-4022" t="0" r="-4022" b="0"/>
              </a:stretch>
            </a:blip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  <p:sp>
        <p:nvSpPr>
          <p:cNvPr name="Freeform 23" id="23"/>
          <p:cNvSpPr/>
          <p:nvPr/>
        </p:nvSpPr>
        <p:spPr>
          <a:xfrm flipH="false" flipV="false" rot="0">
            <a:off x="2482800" y="8844687"/>
            <a:ext cx="3905661" cy="413613"/>
          </a:xfrm>
          <a:custGeom>
            <a:avLst/>
            <a:gdLst/>
            <a:ahLst/>
            <a:cxnLst/>
            <a:rect r="r" b="b" t="t" l="l"/>
            <a:pathLst>
              <a:path h="413613" w="3905661">
                <a:moveTo>
                  <a:pt x="0" y="0"/>
                </a:moveTo>
                <a:lnTo>
                  <a:pt x="3905661" y="0"/>
                </a:lnTo>
                <a:lnTo>
                  <a:pt x="3905661" y="413613"/>
                </a:lnTo>
                <a:lnTo>
                  <a:pt x="0" y="41361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86495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7191629" y="8844687"/>
            <a:ext cx="3905661" cy="413613"/>
          </a:xfrm>
          <a:custGeom>
            <a:avLst/>
            <a:gdLst/>
            <a:ahLst/>
            <a:cxnLst/>
            <a:rect r="r" b="b" t="t" l="l"/>
            <a:pathLst>
              <a:path h="413613" w="3905661">
                <a:moveTo>
                  <a:pt x="0" y="0"/>
                </a:moveTo>
                <a:lnTo>
                  <a:pt x="3905660" y="0"/>
                </a:lnTo>
                <a:lnTo>
                  <a:pt x="3905660" y="413613"/>
                </a:lnTo>
                <a:lnTo>
                  <a:pt x="0" y="41361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86495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11900043" y="8844687"/>
            <a:ext cx="3905661" cy="413613"/>
          </a:xfrm>
          <a:custGeom>
            <a:avLst/>
            <a:gdLst/>
            <a:ahLst/>
            <a:cxnLst/>
            <a:rect r="r" b="b" t="t" l="l"/>
            <a:pathLst>
              <a:path h="413613" w="3905661">
                <a:moveTo>
                  <a:pt x="0" y="0"/>
                </a:moveTo>
                <a:lnTo>
                  <a:pt x="3905661" y="0"/>
                </a:lnTo>
                <a:lnTo>
                  <a:pt x="3905661" y="413613"/>
                </a:lnTo>
                <a:lnTo>
                  <a:pt x="0" y="41361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86495" r="0" b="0"/>
            </a:stretch>
          </a:blipFill>
        </p:spPr>
      </p:sp>
      <p:sp>
        <p:nvSpPr>
          <p:cNvPr name="TextBox 26" id="26"/>
          <p:cNvSpPr txBox="true"/>
          <p:nvPr/>
        </p:nvSpPr>
        <p:spPr>
          <a:xfrm rot="0">
            <a:off x="2335030" y="876300"/>
            <a:ext cx="13617940" cy="1518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2419"/>
              </a:lnSpc>
              <a:spcBef>
                <a:spcPct val="0"/>
              </a:spcBef>
            </a:pPr>
            <a:r>
              <a:rPr lang="en-US" sz="9000" spc="882">
                <a:solidFill>
                  <a:srgbClr val="231F20"/>
                </a:solidFill>
                <a:latin typeface="Oswald Bold"/>
              </a:rPr>
              <a:t>НАША КОМАНДА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3033731" y="6724857"/>
            <a:ext cx="2802792" cy="10172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80"/>
              </a:lnSpc>
            </a:pPr>
            <a:r>
              <a:rPr lang="en-US" sz="3400" spc="170">
                <a:solidFill>
                  <a:srgbClr val="FFFBFB"/>
                </a:solidFill>
                <a:latin typeface="DM Sans"/>
              </a:rPr>
              <a:t>Ярослав Березин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2950871" y="7891223"/>
            <a:ext cx="2858693" cy="7569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60"/>
              </a:lnSpc>
            </a:pPr>
            <a:r>
              <a:rPr lang="en-US" sz="2550" spc="127">
                <a:solidFill>
                  <a:srgbClr val="FFFBFB"/>
                </a:solidFill>
                <a:latin typeface="DM Sans"/>
              </a:rPr>
              <a:t>TeamLead &amp; Backend Dev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7730119" y="6724857"/>
            <a:ext cx="2749271" cy="10172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80"/>
              </a:lnSpc>
            </a:pPr>
            <a:r>
              <a:rPr lang="en-US" sz="3400" spc="170">
                <a:solidFill>
                  <a:srgbClr val="FFFBFB"/>
                </a:solidFill>
                <a:latin typeface="DM Sans"/>
              </a:rPr>
              <a:t>Иван Харламов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7660203" y="7891223"/>
            <a:ext cx="2858693" cy="7569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60"/>
              </a:lnSpc>
            </a:pPr>
            <a:r>
              <a:rPr lang="en-US" sz="2550" spc="127">
                <a:solidFill>
                  <a:srgbClr val="FFFBFB"/>
                </a:solidFill>
                <a:latin typeface="DM Sans"/>
              </a:rPr>
              <a:t>DB Dev, Tech Writer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2353784" y="6724857"/>
            <a:ext cx="2888359" cy="10172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80"/>
              </a:lnSpc>
            </a:pPr>
            <a:r>
              <a:rPr lang="en-US" sz="3400" spc="170">
                <a:solidFill>
                  <a:srgbClr val="FFFBFB"/>
                </a:solidFill>
                <a:latin typeface="DM Sans"/>
              </a:rPr>
              <a:t>Александра Савенкова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2368617" y="7891223"/>
            <a:ext cx="2858693" cy="7569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60"/>
              </a:lnSpc>
            </a:pPr>
            <a:r>
              <a:rPr lang="en-US" sz="2550" spc="127">
                <a:solidFill>
                  <a:srgbClr val="FFFBFB"/>
                </a:solidFill>
                <a:latin typeface="DM Sans"/>
              </a:rPr>
              <a:t>Frontend Dev, Designer &amp; QA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455250" y="9433322"/>
            <a:ext cx="246906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231F20"/>
                </a:solidFill>
                <a:latin typeface="Open Sans"/>
              </a:rPr>
              <a:t>2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A1A1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770706" y="-3368517"/>
            <a:ext cx="4959890" cy="495989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2F4F5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-3986589">
            <a:off x="12312300" y="-5964784"/>
            <a:ext cx="9894000" cy="10152425"/>
          </a:xfrm>
          <a:custGeom>
            <a:avLst/>
            <a:gdLst/>
            <a:ahLst/>
            <a:cxnLst/>
            <a:rect r="r" b="b" t="t" l="l"/>
            <a:pathLst>
              <a:path h="10152425" w="9894000">
                <a:moveTo>
                  <a:pt x="0" y="0"/>
                </a:moveTo>
                <a:lnTo>
                  <a:pt x="9894000" y="0"/>
                </a:lnTo>
                <a:lnTo>
                  <a:pt x="9894000" y="10152425"/>
                </a:lnTo>
                <a:lnTo>
                  <a:pt x="0" y="101524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6" id="6"/>
          <p:cNvGrpSpPr/>
          <p:nvPr/>
        </p:nvGrpSpPr>
        <p:grpSpPr>
          <a:xfrm rot="0">
            <a:off x="9426469" y="2384481"/>
            <a:ext cx="13188954" cy="13188954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2F4F5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028700" y="1724042"/>
            <a:ext cx="9166811" cy="1518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2419"/>
              </a:lnSpc>
            </a:pPr>
            <a:r>
              <a:rPr lang="en-US" sz="9000" spc="882">
                <a:solidFill>
                  <a:srgbClr val="FFFFFF"/>
                </a:solidFill>
                <a:latin typeface="Oswald Bold"/>
              </a:rPr>
              <a:t>ПРОБЛЕМА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3793687"/>
            <a:ext cx="7352977" cy="50323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92"/>
              </a:lnSpc>
            </a:pPr>
            <a:r>
              <a:rPr lang="en-US" sz="2893" spc="283">
                <a:solidFill>
                  <a:srgbClr val="F5FFF5"/>
                </a:solidFill>
                <a:latin typeface="DM Sans"/>
              </a:rPr>
              <a:t>Отсутствие удобного и достаточно функционального приложения, которое помогло бы людям отслеживать прогресс в достижении целей, а также не забывать о текущих задачах</a:t>
            </a:r>
          </a:p>
          <a:p>
            <a:pPr>
              <a:lnSpc>
                <a:spcPts val="3992"/>
              </a:lnSpc>
            </a:pPr>
          </a:p>
          <a:p>
            <a:pPr algn="l">
              <a:lnSpc>
                <a:spcPts val="3992"/>
              </a:lnSpc>
            </a:pPr>
            <a:r>
              <a:rPr lang="en-US" sz="2893" spc="283">
                <a:solidFill>
                  <a:srgbClr val="F5FFF5"/>
                </a:solidFill>
                <a:latin typeface="DM Sans"/>
              </a:rPr>
              <a:t>По статистике, 70% пользователей аналогичных сервисов недовольны ими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430667" y="4470506"/>
            <a:ext cx="7202160" cy="32753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6787"/>
              </a:lnSpc>
              <a:spcBef>
                <a:spcPct val="0"/>
              </a:spcBef>
            </a:pPr>
            <a:r>
              <a:rPr lang="en-US" sz="19411">
                <a:solidFill>
                  <a:srgbClr val="231F20"/>
                </a:solidFill>
                <a:latin typeface="Oswald Bold"/>
              </a:rPr>
              <a:t>70%</a:t>
            </a:r>
          </a:p>
        </p:txBody>
      </p:sp>
      <p:pic>
        <p:nvPicPr>
          <p:cNvPr name="Picture 12" id="12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1778525" y="7361446"/>
            <a:ext cx="6506443" cy="2006816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455250" y="9433322"/>
            <a:ext cx="246906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"/>
              </a:rPr>
              <a:t>3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412904">
            <a:off x="-7327971" y="-8611296"/>
            <a:ext cx="12102934" cy="12419055"/>
          </a:xfrm>
          <a:custGeom>
            <a:avLst/>
            <a:gdLst/>
            <a:ahLst/>
            <a:cxnLst/>
            <a:rect r="r" b="b" t="t" l="l"/>
            <a:pathLst>
              <a:path h="12419055" w="12102934">
                <a:moveTo>
                  <a:pt x="0" y="0"/>
                </a:moveTo>
                <a:lnTo>
                  <a:pt x="12102934" y="0"/>
                </a:lnTo>
                <a:lnTo>
                  <a:pt x="12102934" y="12419055"/>
                </a:lnTo>
                <a:lnTo>
                  <a:pt x="0" y="124190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250884" y="2586485"/>
            <a:ext cx="7539013" cy="7099951"/>
          </a:xfrm>
          <a:custGeom>
            <a:avLst/>
            <a:gdLst/>
            <a:ahLst/>
            <a:cxnLst/>
            <a:rect r="r" b="b" t="t" l="l"/>
            <a:pathLst>
              <a:path h="7099951" w="7539013">
                <a:moveTo>
                  <a:pt x="0" y="0"/>
                </a:moveTo>
                <a:lnTo>
                  <a:pt x="7539013" y="0"/>
                </a:lnTo>
                <a:lnTo>
                  <a:pt x="7539013" y="7099951"/>
                </a:lnTo>
                <a:lnTo>
                  <a:pt x="0" y="709995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489421" y="2586485"/>
            <a:ext cx="7547696" cy="7099951"/>
          </a:xfrm>
          <a:custGeom>
            <a:avLst/>
            <a:gdLst/>
            <a:ahLst/>
            <a:cxnLst/>
            <a:rect r="r" b="b" t="t" l="l"/>
            <a:pathLst>
              <a:path h="7099951" w="7547696">
                <a:moveTo>
                  <a:pt x="0" y="0"/>
                </a:moveTo>
                <a:lnTo>
                  <a:pt x="7547695" y="0"/>
                </a:lnTo>
                <a:lnTo>
                  <a:pt x="7547695" y="7099951"/>
                </a:lnTo>
                <a:lnTo>
                  <a:pt x="0" y="709995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335030" y="368921"/>
            <a:ext cx="13617940" cy="1518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2419"/>
              </a:lnSpc>
              <a:spcBef>
                <a:spcPct val="0"/>
              </a:spcBef>
            </a:pPr>
            <a:r>
              <a:rPr lang="en-US" sz="9000" spc="882">
                <a:solidFill>
                  <a:srgbClr val="231F20"/>
                </a:solidFill>
                <a:latin typeface="Oswald Bold"/>
              </a:rPr>
              <a:t>АНАЛИЗ АНАЛОГОВ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55250" y="9433322"/>
            <a:ext cx="246906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231F20"/>
                </a:solidFill>
                <a:latin typeface="Open Sans"/>
              </a:rPr>
              <a:t>4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3662994" y="337474"/>
            <a:ext cx="4296549" cy="9570246"/>
            <a:chOff x="0" y="0"/>
            <a:chExt cx="1131601" cy="252055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131601" cy="2520559"/>
            </a:xfrm>
            <a:custGeom>
              <a:avLst/>
              <a:gdLst/>
              <a:ahLst/>
              <a:cxnLst/>
              <a:rect r="r" b="b" t="t" l="l"/>
              <a:pathLst>
                <a:path h="2520559" w="1131601">
                  <a:moveTo>
                    <a:pt x="0" y="0"/>
                  </a:moveTo>
                  <a:lnTo>
                    <a:pt x="1131601" y="0"/>
                  </a:lnTo>
                  <a:lnTo>
                    <a:pt x="1131601" y="2520559"/>
                  </a:lnTo>
                  <a:lnTo>
                    <a:pt x="0" y="2520559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1131601" cy="25396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2142191" y="4828880"/>
            <a:ext cx="8182168" cy="1032847"/>
          </a:xfrm>
          <a:custGeom>
            <a:avLst/>
            <a:gdLst/>
            <a:ahLst/>
            <a:cxnLst/>
            <a:rect r="r" b="b" t="t" l="l"/>
            <a:pathLst>
              <a:path h="1032847" w="8182168">
                <a:moveTo>
                  <a:pt x="0" y="0"/>
                </a:moveTo>
                <a:lnTo>
                  <a:pt x="8182169" y="0"/>
                </a:lnTo>
                <a:lnTo>
                  <a:pt x="8182169" y="1032847"/>
                </a:lnTo>
                <a:lnTo>
                  <a:pt x="0" y="10328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86495" r="-19197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758785" y="1049603"/>
            <a:ext cx="6176060" cy="8208697"/>
          </a:xfrm>
          <a:custGeom>
            <a:avLst/>
            <a:gdLst/>
            <a:ahLst/>
            <a:cxnLst/>
            <a:rect r="r" b="b" t="t" l="l"/>
            <a:pathLst>
              <a:path h="8208697" w="6176060">
                <a:moveTo>
                  <a:pt x="0" y="0"/>
                </a:moveTo>
                <a:lnTo>
                  <a:pt x="6176060" y="0"/>
                </a:lnTo>
                <a:lnTo>
                  <a:pt x="6176060" y="8208697"/>
                </a:lnTo>
                <a:lnTo>
                  <a:pt x="0" y="820869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9746" t="0" r="-49746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028700" y="4623404"/>
            <a:ext cx="9295660" cy="1948998"/>
            <a:chOff x="0" y="0"/>
            <a:chExt cx="3561569" cy="74674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561569" cy="746746"/>
            </a:xfrm>
            <a:custGeom>
              <a:avLst/>
              <a:gdLst/>
              <a:ahLst/>
              <a:cxnLst/>
              <a:rect r="r" b="b" t="t" l="l"/>
              <a:pathLst>
                <a:path h="746746" w="3561569">
                  <a:moveTo>
                    <a:pt x="0" y="0"/>
                  </a:moveTo>
                  <a:lnTo>
                    <a:pt x="3561569" y="0"/>
                  </a:lnTo>
                  <a:lnTo>
                    <a:pt x="3561569" y="746746"/>
                  </a:lnTo>
                  <a:lnTo>
                    <a:pt x="0" y="746746"/>
                  </a:lnTo>
                  <a:close/>
                </a:path>
              </a:pathLst>
            </a:custGeom>
            <a:solidFill>
              <a:srgbClr val="EFEFE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19050"/>
              <a:ext cx="3561569" cy="7657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2142191" y="7210022"/>
            <a:ext cx="8182168" cy="1032847"/>
          </a:xfrm>
          <a:custGeom>
            <a:avLst/>
            <a:gdLst/>
            <a:ahLst/>
            <a:cxnLst/>
            <a:rect r="r" b="b" t="t" l="l"/>
            <a:pathLst>
              <a:path h="1032847" w="8182168">
                <a:moveTo>
                  <a:pt x="0" y="0"/>
                </a:moveTo>
                <a:lnTo>
                  <a:pt x="8182169" y="0"/>
                </a:lnTo>
                <a:lnTo>
                  <a:pt x="8182169" y="1032847"/>
                </a:lnTo>
                <a:lnTo>
                  <a:pt x="0" y="10328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86495" r="-19197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1028700" y="6830542"/>
            <a:ext cx="9295660" cy="1948998"/>
            <a:chOff x="0" y="0"/>
            <a:chExt cx="3561569" cy="746746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3561569" cy="746746"/>
            </a:xfrm>
            <a:custGeom>
              <a:avLst/>
              <a:gdLst/>
              <a:ahLst/>
              <a:cxnLst/>
              <a:rect r="r" b="b" t="t" l="l"/>
              <a:pathLst>
                <a:path h="746746" w="3561569">
                  <a:moveTo>
                    <a:pt x="0" y="0"/>
                  </a:moveTo>
                  <a:lnTo>
                    <a:pt x="3561569" y="0"/>
                  </a:lnTo>
                  <a:lnTo>
                    <a:pt x="3561569" y="746746"/>
                  </a:lnTo>
                  <a:lnTo>
                    <a:pt x="0" y="746746"/>
                  </a:lnTo>
                  <a:close/>
                </a:path>
              </a:pathLst>
            </a:custGeom>
            <a:solidFill>
              <a:srgbClr val="EFEFEF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19050"/>
              <a:ext cx="3561569" cy="7657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1360744" y="5008531"/>
            <a:ext cx="1159455" cy="1178744"/>
          </a:xfrm>
          <a:custGeom>
            <a:avLst/>
            <a:gdLst/>
            <a:ahLst/>
            <a:cxnLst/>
            <a:rect r="r" b="b" t="t" l="l"/>
            <a:pathLst>
              <a:path h="1178744" w="1159455">
                <a:moveTo>
                  <a:pt x="0" y="0"/>
                </a:moveTo>
                <a:lnTo>
                  <a:pt x="1159455" y="0"/>
                </a:lnTo>
                <a:lnTo>
                  <a:pt x="1159455" y="1178743"/>
                </a:lnTo>
                <a:lnTo>
                  <a:pt x="0" y="117874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028700" y="897203"/>
            <a:ext cx="8335423" cy="3089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2419"/>
              </a:lnSpc>
            </a:pPr>
            <a:r>
              <a:rPr lang="en-US" sz="9000" spc="882">
                <a:solidFill>
                  <a:srgbClr val="231F20"/>
                </a:solidFill>
                <a:latin typeface="Oswald Bold"/>
              </a:rPr>
              <a:t>ЦЕЛЕВАЯ АУДИТОРИЯ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3090142" y="5347895"/>
            <a:ext cx="6837446" cy="452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740"/>
              </a:lnSpc>
              <a:spcBef>
                <a:spcPct val="0"/>
              </a:spcBef>
            </a:pPr>
            <a:r>
              <a:rPr lang="en-US" sz="2710" spc="265">
                <a:solidFill>
                  <a:srgbClr val="231F20"/>
                </a:solidFill>
                <a:latin typeface="DM Sans"/>
              </a:rPr>
              <a:t>Парни и девушки 20-40 лет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3090142" y="7088309"/>
            <a:ext cx="6601658" cy="1385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740"/>
              </a:lnSpc>
              <a:spcBef>
                <a:spcPct val="0"/>
              </a:spcBef>
            </a:pPr>
            <a:r>
              <a:rPr lang="en-US" sz="2710" spc="265">
                <a:solidFill>
                  <a:srgbClr val="231F20"/>
                </a:solidFill>
                <a:latin typeface="DM Sans"/>
              </a:rPr>
              <a:t>Амбициозные, ставящие перед собой цели и желающие их достичь</a:t>
            </a:r>
          </a:p>
        </p:txBody>
      </p:sp>
      <p:sp>
        <p:nvSpPr>
          <p:cNvPr name="Freeform 19" id="19"/>
          <p:cNvSpPr/>
          <p:nvPr/>
        </p:nvSpPr>
        <p:spPr>
          <a:xfrm flipH="false" flipV="false" rot="0">
            <a:off x="-3808278" y="7515377"/>
            <a:ext cx="7616557" cy="7815497"/>
          </a:xfrm>
          <a:custGeom>
            <a:avLst/>
            <a:gdLst/>
            <a:ahLst/>
            <a:cxnLst/>
            <a:rect r="r" b="b" t="t" l="l"/>
            <a:pathLst>
              <a:path h="7815497" w="7616557">
                <a:moveTo>
                  <a:pt x="0" y="0"/>
                </a:moveTo>
                <a:lnTo>
                  <a:pt x="7616556" y="0"/>
                </a:lnTo>
                <a:lnTo>
                  <a:pt x="7616556" y="7815496"/>
                </a:lnTo>
                <a:lnTo>
                  <a:pt x="0" y="781549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360744" y="7218181"/>
            <a:ext cx="1156649" cy="1173721"/>
          </a:xfrm>
          <a:custGeom>
            <a:avLst/>
            <a:gdLst/>
            <a:ahLst/>
            <a:cxnLst/>
            <a:rect r="r" b="b" t="t" l="l"/>
            <a:pathLst>
              <a:path h="1173721" w="1156649">
                <a:moveTo>
                  <a:pt x="0" y="0"/>
                </a:moveTo>
                <a:lnTo>
                  <a:pt x="1156648" y="0"/>
                </a:lnTo>
                <a:lnTo>
                  <a:pt x="1156648" y="1173721"/>
                </a:lnTo>
                <a:lnTo>
                  <a:pt x="0" y="117372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455250" y="9433322"/>
            <a:ext cx="246906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231F20"/>
                </a:solidFill>
                <a:latin typeface="Open Sans"/>
              </a:rPr>
              <a:t>5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2728221"/>
            <a:chOff x="0" y="0"/>
            <a:chExt cx="4816593" cy="71854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718544"/>
            </a:xfrm>
            <a:custGeom>
              <a:avLst/>
              <a:gdLst/>
              <a:ahLst/>
              <a:cxnLst/>
              <a:rect r="r" b="b" t="t" l="l"/>
              <a:pathLst>
                <a:path h="718544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718544"/>
                  </a:lnTo>
                  <a:lnTo>
                    <a:pt x="0" y="718544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4816593" cy="7375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3451022" y="-5194549"/>
            <a:ext cx="7616557" cy="7815497"/>
          </a:xfrm>
          <a:custGeom>
            <a:avLst/>
            <a:gdLst/>
            <a:ahLst/>
            <a:cxnLst/>
            <a:rect r="r" b="b" t="t" l="l"/>
            <a:pathLst>
              <a:path h="7815497" w="7616557">
                <a:moveTo>
                  <a:pt x="0" y="0"/>
                </a:moveTo>
                <a:lnTo>
                  <a:pt x="7616556" y="0"/>
                </a:lnTo>
                <a:lnTo>
                  <a:pt x="7616556" y="7815496"/>
                </a:lnTo>
                <a:lnTo>
                  <a:pt x="0" y="781549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844608" y="-4264244"/>
            <a:ext cx="6709932" cy="6885191"/>
          </a:xfrm>
          <a:custGeom>
            <a:avLst/>
            <a:gdLst/>
            <a:ahLst/>
            <a:cxnLst/>
            <a:rect r="r" b="b" t="t" l="l"/>
            <a:pathLst>
              <a:path h="6885191" w="6709932">
                <a:moveTo>
                  <a:pt x="0" y="0"/>
                </a:moveTo>
                <a:lnTo>
                  <a:pt x="6709931" y="0"/>
                </a:lnTo>
                <a:lnTo>
                  <a:pt x="6709931" y="6885191"/>
                </a:lnTo>
                <a:lnTo>
                  <a:pt x="0" y="688519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179166" y="3510391"/>
            <a:ext cx="4473739" cy="2443073"/>
          </a:xfrm>
          <a:custGeom>
            <a:avLst/>
            <a:gdLst/>
            <a:ahLst/>
            <a:cxnLst/>
            <a:rect r="r" b="b" t="t" l="l"/>
            <a:pathLst>
              <a:path h="2443073" w="4473739">
                <a:moveTo>
                  <a:pt x="0" y="0"/>
                </a:moveTo>
                <a:lnTo>
                  <a:pt x="4473739" y="0"/>
                </a:lnTo>
                <a:lnTo>
                  <a:pt x="4473739" y="2443073"/>
                </a:lnTo>
                <a:lnTo>
                  <a:pt x="0" y="244307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3528" r="0" b="-18474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3690980" y="528768"/>
            <a:ext cx="10906040" cy="1518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419"/>
              </a:lnSpc>
            </a:pPr>
            <a:r>
              <a:rPr lang="en-US" sz="9000" spc="882">
                <a:solidFill>
                  <a:srgbClr val="FFFFFF"/>
                </a:solidFill>
                <a:latin typeface="Oswald Bold"/>
              </a:rPr>
              <a:t>РЕШЕНИЕ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6893475" y="3510391"/>
            <a:ext cx="9034431" cy="2808103"/>
            <a:chOff x="0" y="0"/>
            <a:chExt cx="1744696" cy="54229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744696" cy="542290"/>
            </a:xfrm>
            <a:custGeom>
              <a:avLst/>
              <a:gdLst/>
              <a:ahLst/>
              <a:cxnLst/>
              <a:rect r="r" b="b" t="t" l="l"/>
              <a:pathLst>
                <a:path h="542290" w="1744696">
                  <a:moveTo>
                    <a:pt x="0" y="0"/>
                  </a:moveTo>
                  <a:lnTo>
                    <a:pt x="1744696" y="0"/>
                  </a:lnTo>
                  <a:lnTo>
                    <a:pt x="1744696" y="542290"/>
                  </a:lnTo>
                  <a:lnTo>
                    <a:pt x="0" y="54229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19050"/>
              <a:ext cx="1744696" cy="5613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7159116" y="3855401"/>
            <a:ext cx="8503150" cy="20840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40"/>
              </a:lnSpc>
            </a:pPr>
            <a:r>
              <a:rPr lang="en-US" sz="3000" spc="294">
                <a:solidFill>
                  <a:srgbClr val="231F20"/>
                </a:solidFill>
                <a:latin typeface="DM Sans"/>
              </a:rPr>
              <a:t>Мы предлагаем решение в виде web-приложения STRIDE, которое закрывает почти все потребности пользователей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11454168" y="6937093"/>
            <a:ext cx="4473739" cy="2443073"/>
          </a:xfrm>
          <a:custGeom>
            <a:avLst/>
            <a:gdLst/>
            <a:ahLst/>
            <a:cxnLst/>
            <a:rect r="r" b="b" t="t" l="l"/>
            <a:pathLst>
              <a:path h="2443073" w="4473739">
                <a:moveTo>
                  <a:pt x="0" y="0"/>
                </a:moveTo>
                <a:lnTo>
                  <a:pt x="4473739" y="0"/>
                </a:lnTo>
                <a:lnTo>
                  <a:pt x="4473739" y="2443073"/>
                </a:lnTo>
                <a:lnTo>
                  <a:pt x="0" y="244307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11039" r="0" b="-11039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2179166" y="6572062"/>
            <a:ext cx="9034431" cy="2808103"/>
            <a:chOff x="0" y="0"/>
            <a:chExt cx="1744696" cy="54229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744696" cy="542290"/>
            </a:xfrm>
            <a:custGeom>
              <a:avLst/>
              <a:gdLst/>
              <a:ahLst/>
              <a:cxnLst/>
              <a:rect r="r" b="b" t="t" l="l"/>
              <a:pathLst>
                <a:path h="542290" w="1744696">
                  <a:moveTo>
                    <a:pt x="0" y="0"/>
                  </a:moveTo>
                  <a:lnTo>
                    <a:pt x="1744696" y="0"/>
                  </a:lnTo>
                  <a:lnTo>
                    <a:pt x="1744696" y="542290"/>
                  </a:lnTo>
                  <a:lnTo>
                    <a:pt x="0" y="54229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19050"/>
              <a:ext cx="1744696" cy="5613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2444807" y="6905504"/>
            <a:ext cx="8503150" cy="20840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140"/>
              </a:lnSpc>
            </a:pPr>
            <a:r>
              <a:rPr lang="en-US" sz="3000" spc="294">
                <a:solidFill>
                  <a:srgbClr val="231F20"/>
                </a:solidFill>
                <a:latin typeface="DM Sans"/>
              </a:rPr>
              <a:t>Главным достоинством нашего продукта будет сочетание богатого функционала с удобным и доступным интерфейсом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455250" y="9433322"/>
            <a:ext cx="246906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231F20"/>
                </a:solidFill>
                <a:latin typeface="Open Sans"/>
              </a:rPr>
              <a:t>6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257863">
            <a:off x="-571305" y="6150994"/>
            <a:ext cx="21273218" cy="9128145"/>
          </a:xfrm>
          <a:custGeom>
            <a:avLst/>
            <a:gdLst/>
            <a:ahLst/>
            <a:cxnLst/>
            <a:rect r="r" b="b" t="t" l="l"/>
            <a:pathLst>
              <a:path h="9128145" w="21273218">
                <a:moveTo>
                  <a:pt x="0" y="0"/>
                </a:moveTo>
                <a:lnTo>
                  <a:pt x="21273219" y="0"/>
                </a:lnTo>
                <a:lnTo>
                  <a:pt x="21273219" y="9128145"/>
                </a:lnTo>
                <a:lnTo>
                  <a:pt x="0" y="91281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885510" y="8765585"/>
            <a:ext cx="4128022" cy="437161"/>
          </a:xfrm>
          <a:custGeom>
            <a:avLst/>
            <a:gdLst/>
            <a:ahLst/>
            <a:cxnLst/>
            <a:rect r="r" b="b" t="t" l="l"/>
            <a:pathLst>
              <a:path h="437161" w="4128022">
                <a:moveTo>
                  <a:pt x="0" y="0"/>
                </a:moveTo>
                <a:lnTo>
                  <a:pt x="4128022" y="0"/>
                </a:lnTo>
                <a:lnTo>
                  <a:pt x="4128022" y="437161"/>
                </a:lnTo>
                <a:lnTo>
                  <a:pt x="0" y="43716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86495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1900353" y="4016965"/>
            <a:ext cx="4113179" cy="4748620"/>
            <a:chOff x="0" y="0"/>
            <a:chExt cx="1279723" cy="147742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79723" cy="1477426"/>
            </a:xfrm>
            <a:custGeom>
              <a:avLst/>
              <a:gdLst/>
              <a:ahLst/>
              <a:cxnLst/>
              <a:rect r="r" b="b" t="t" l="l"/>
              <a:pathLst>
                <a:path h="1477426" w="1279723">
                  <a:moveTo>
                    <a:pt x="0" y="0"/>
                  </a:moveTo>
                  <a:lnTo>
                    <a:pt x="1279723" y="0"/>
                  </a:lnTo>
                  <a:lnTo>
                    <a:pt x="1279723" y="1477426"/>
                  </a:lnTo>
                  <a:lnTo>
                    <a:pt x="0" y="1477426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1279723" cy="15345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114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7080191" y="8765585"/>
            <a:ext cx="4128022" cy="437161"/>
          </a:xfrm>
          <a:custGeom>
            <a:avLst/>
            <a:gdLst/>
            <a:ahLst/>
            <a:cxnLst/>
            <a:rect r="r" b="b" t="t" l="l"/>
            <a:pathLst>
              <a:path h="437161" w="4128022">
                <a:moveTo>
                  <a:pt x="0" y="0"/>
                </a:moveTo>
                <a:lnTo>
                  <a:pt x="4128021" y="0"/>
                </a:lnTo>
                <a:lnTo>
                  <a:pt x="4128021" y="437161"/>
                </a:lnTo>
                <a:lnTo>
                  <a:pt x="0" y="43716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86495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7095033" y="4016965"/>
            <a:ext cx="4113179" cy="4748620"/>
            <a:chOff x="0" y="0"/>
            <a:chExt cx="1279723" cy="1477426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279723" cy="1477426"/>
            </a:xfrm>
            <a:custGeom>
              <a:avLst/>
              <a:gdLst/>
              <a:ahLst/>
              <a:cxnLst/>
              <a:rect r="r" b="b" t="t" l="l"/>
              <a:pathLst>
                <a:path h="1477426" w="1279723">
                  <a:moveTo>
                    <a:pt x="0" y="0"/>
                  </a:moveTo>
                  <a:lnTo>
                    <a:pt x="1279723" y="0"/>
                  </a:lnTo>
                  <a:lnTo>
                    <a:pt x="1279723" y="1477426"/>
                  </a:lnTo>
                  <a:lnTo>
                    <a:pt x="0" y="1477426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57150"/>
              <a:ext cx="1279723" cy="15345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114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2274468" y="8765585"/>
            <a:ext cx="4128022" cy="437161"/>
          </a:xfrm>
          <a:custGeom>
            <a:avLst/>
            <a:gdLst/>
            <a:ahLst/>
            <a:cxnLst/>
            <a:rect r="r" b="b" t="t" l="l"/>
            <a:pathLst>
              <a:path h="437161" w="4128022">
                <a:moveTo>
                  <a:pt x="0" y="0"/>
                </a:moveTo>
                <a:lnTo>
                  <a:pt x="4128022" y="0"/>
                </a:lnTo>
                <a:lnTo>
                  <a:pt x="4128022" y="437161"/>
                </a:lnTo>
                <a:lnTo>
                  <a:pt x="0" y="43716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86495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2289311" y="4016965"/>
            <a:ext cx="4113179" cy="4748620"/>
            <a:chOff x="0" y="0"/>
            <a:chExt cx="1279723" cy="1477426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279723" cy="1477426"/>
            </a:xfrm>
            <a:custGeom>
              <a:avLst/>
              <a:gdLst/>
              <a:ahLst/>
              <a:cxnLst/>
              <a:rect r="r" b="b" t="t" l="l"/>
              <a:pathLst>
                <a:path h="1477426" w="1279723">
                  <a:moveTo>
                    <a:pt x="0" y="0"/>
                  </a:moveTo>
                  <a:lnTo>
                    <a:pt x="1279723" y="0"/>
                  </a:lnTo>
                  <a:lnTo>
                    <a:pt x="1279723" y="1477426"/>
                  </a:lnTo>
                  <a:lnTo>
                    <a:pt x="0" y="1477426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57150"/>
              <a:ext cx="1279723" cy="15345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114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2919362" y="4617817"/>
            <a:ext cx="2838235" cy="2466899"/>
          </a:xfrm>
          <a:custGeom>
            <a:avLst/>
            <a:gdLst/>
            <a:ahLst/>
            <a:cxnLst/>
            <a:rect r="r" b="b" t="t" l="l"/>
            <a:pathLst>
              <a:path h="2466899" w="2838235">
                <a:moveTo>
                  <a:pt x="0" y="0"/>
                </a:moveTo>
                <a:lnTo>
                  <a:pt x="2838235" y="0"/>
                </a:lnTo>
                <a:lnTo>
                  <a:pt x="2838235" y="2466899"/>
                </a:lnTo>
                <a:lnTo>
                  <a:pt x="0" y="246689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7454285" y="4862232"/>
            <a:ext cx="3379431" cy="869499"/>
          </a:xfrm>
          <a:custGeom>
            <a:avLst/>
            <a:gdLst/>
            <a:ahLst/>
            <a:cxnLst/>
            <a:rect r="r" b="b" t="t" l="l"/>
            <a:pathLst>
              <a:path h="869499" w="3379431">
                <a:moveTo>
                  <a:pt x="0" y="0"/>
                </a:moveTo>
                <a:lnTo>
                  <a:pt x="3379430" y="0"/>
                </a:lnTo>
                <a:lnTo>
                  <a:pt x="3379430" y="869500"/>
                </a:lnTo>
                <a:lnTo>
                  <a:pt x="0" y="8695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2541712" y="4606639"/>
            <a:ext cx="2681794" cy="2765600"/>
          </a:xfrm>
          <a:custGeom>
            <a:avLst/>
            <a:gdLst/>
            <a:ahLst/>
            <a:cxnLst/>
            <a:rect r="r" b="b" t="t" l="l"/>
            <a:pathLst>
              <a:path h="2765600" w="2681794">
                <a:moveTo>
                  <a:pt x="0" y="0"/>
                </a:moveTo>
                <a:lnTo>
                  <a:pt x="2681795" y="0"/>
                </a:lnTo>
                <a:lnTo>
                  <a:pt x="2681795" y="2765600"/>
                </a:lnTo>
                <a:lnTo>
                  <a:pt x="0" y="27656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7306028" y="6198457"/>
            <a:ext cx="3675943" cy="1020301"/>
          </a:xfrm>
          <a:custGeom>
            <a:avLst/>
            <a:gdLst/>
            <a:ahLst/>
            <a:cxnLst/>
            <a:rect r="r" b="b" t="t" l="l"/>
            <a:pathLst>
              <a:path h="1020301" w="3675943">
                <a:moveTo>
                  <a:pt x="0" y="0"/>
                </a:moveTo>
                <a:lnTo>
                  <a:pt x="3675944" y="0"/>
                </a:lnTo>
                <a:lnTo>
                  <a:pt x="3675944" y="1020300"/>
                </a:lnTo>
                <a:lnTo>
                  <a:pt x="0" y="102030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2343797" y="1164939"/>
            <a:ext cx="13617940" cy="1518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2419"/>
              </a:lnSpc>
              <a:spcBef>
                <a:spcPct val="0"/>
              </a:spcBef>
            </a:pPr>
            <a:r>
              <a:rPr lang="en-US" sz="9000" spc="882">
                <a:solidFill>
                  <a:srgbClr val="231F20"/>
                </a:solidFill>
                <a:latin typeface="Oswald Bold"/>
              </a:rPr>
              <a:t>ТЕХНИЧЕСКИЙ СТЕК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2716521" y="7781814"/>
            <a:ext cx="3258758" cy="5208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08"/>
              </a:lnSpc>
              <a:spcBef>
                <a:spcPct val="0"/>
              </a:spcBef>
            </a:pPr>
            <a:r>
              <a:rPr lang="en-US" sz="3049" spc="298">
                <a:solidFill>
                  <a:srgbClr val="FDFBFB"/>
                </a:solidFill>
                <a:latin typeface="Oswald"/>
              </a:rPr>
              <a:t>CLIENT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7665320" y="7781814"/>
            <a:ext cx="2974893" cy="5208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08"/>
              </a:lnSpc>
              <a:spcBef>
                <a:spcPct val="0"/>
              </a:spcBef>
            </a:pPr>
            <a:r>
              <a:rPr lang="en-US" sz="3049" spc="298">
                <a:solidFill>
                  <a:srgbClr val="FDFBFB"/>
                </a:solidFill>
                <a:latin typeface="Oswald"/>
              </a:rPr>
              <a:t>SERVER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2475037" y="7781814"/>
            <a:ext cx="2974893" cy="5208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08"/>
              </a:lnSpc>
              <a:spcBef>
                <a:spcPct val="0"/>
              </a:spcBef>
            </a:pPr>
            <a:r>
              <a:rPr lang="en-US" sz="3049" spc="298">
                <a:solidFill>
                  <a:srgbClr val="FDFBFB"/>
                </a:solidFill>
                <a:latin typeface="Oswald"/>
              </a:rPr>
              <a:t>DATABASE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455250" y="9433322"/>
            <a:ext cx="246906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231F20"/>
                </a:solidFill>
                <a:latin typeface="Open Sans"/>
              </a:rPr>
              <a:t>7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412904">
            <a:off x="-6811632" y="-8973151"/>
            <a:ext cx="12102934" cy="12419055"/>
          </a:xfrm>
          <a:custGeom>
            <a:avLst/>
            <a:gdLst/>
            <a:ahLst/>
            <a:cxnLst/>
            <a:rect r="r" b="b" t="t" l="l"/>
            <a:pathLst>
              <a:path h="12419055" w="12102934">
                <a:moveTo>
                  <a:pt x="0" y="0"/>
                </a:moveTo>
                <a:lnTo>
                  <a:pt x="12102934" y="0"/>
                </a:lnTo>
                <a:lnTo>
                  <a:pt x="12102934" y="12419055"/>
                </a:lnTo>
                <a:lnTo>
                  <a:pt x="0" y="124190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2414041" y="2277327"/>
            <a:ext cx="13459918" cy="7559392"/>
          </a:xfrm>
          <a:custGeom>
            <a:avLst/>
            <a:gdLst/>
            <a:ahLst/>
            <a:cxnLst/>
            <a:rect r="r" b="b" t="t" l="l"/>
            <a:pathLst>
              <a:path h="7559392" w="13459918">
                <a:moveTo>
                  <a:pt x="0" y="0"/>
                </a:moveTo>
                <a:lnTo>
                  <a:pt x="13459918" y="0"/>
                </a:lnTo>
                <a:lnTo>
                  <a:pt x="13459918" y="7559392"/>
                </a:lnTo>
                <a:lnTo>
                  <a:pt x="0" y="75593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335030" y="368921"/>
            <a:ext cx="13617940" cy="1518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2419"/>
              </a:lnSpc>
              <a:spcBef>
                <a:spcPct val="0"/>
              </a:spcBef>
            </a:pPr>
            <a:r>
              <a:rPr lang="en-US" sz="9000" spc="882">
                <a:solidFill>
                  <a:srgbClr val="231F20"/>
                </a:solidFill>
                <a:latin typeface="Oswald Bold"/>
              </a:rPr>
              <a:t>ДЕМОНСТРАЦИЯ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55250" y="9433322"/>
            <a:ext cx="246906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231F20"/>
                </a:solidFill>
                <a:latin typeface="Open Sans"/>
              </a:rPr>
              <a:t>8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3407869">
            <a:off x="12052165" y="1118883"/>
            <a:ext cx="12471670" cy="5351480"/>
          </a:xfrm>
          <a:custGeom>
            <a:avLst/>
            <a:gdLst/>
            <a:ahLst/>
            <a:cxnLst/>
            <a:rect r="r" b="b" t="t" l="l"/>
            <a:pathLst>
              <a:path h="5351480" w="12471670">
                <a:moveTo>
                  <a:pt x="0" y="0"/>
                </a:moveTo>
                <a:lnTo>
                  <a:pt x="12471670" y="0"/>
                </a:lnTo>
                <a:lnTo>
                  <a:pt x="12471670" y="5351480"/>
                </a:lnTo>
                <a:lnTo>
                  <a:pt x="0" y="53514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489411" y="664311"/>
            <a:ext cx="6021895" cy="8876442"/>
          </a:xfrm>
          <a:custGeom>
            <a:avLst/>
            <a:gdLst/>
            <a:ahLst/>
            <a:cxnLst/>
            <a:rect r="r" b="b" t="t" l="l"/>
            <a:pathLst>
              <a:path h="8876442" w="6021895">
                <a:moveTo>
                  <a:pt x="0" y="0"/>
                </a:moveTo>
                <a:lnTo>
                  <a:pt x="6021895" y="0"/>
                </a:lnTo>
                <a:lnTo>
                  <a:pt x="6021895" y="8876442"/>
                </a:lnTo>
                <a:lnTo>
                  <a:pt x="0" y="887644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42054" t="0" r="-7905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3407869">
            <a:off x="-7130711" y="5324606"/>
            <a:ext cx="12471670" cy="5351480"/>
          </a:xfrm>
          <a:custGeom>
            <a:avLst/>
            <a:gdLst/>
            <a:ahLst/>
            <a:cxnLst/>
            <a:rect r="r" b="b" t="t" l="l"/>
            <a:pathLst>
              <a:path h="5351480" w="12471670">
                <a:moveTo>
                  <a:pt x="0" y="0"/>
                </a:moveTo>
                <a:lnTo>
                  <a:pt x="12471670" y="0"/>
                </a:lnTo>
                <a:lnTo>
                  <a:pt x="12471670" y="5351480"/>
                </a:lnTo>
                <a:lnTo>
                  <a:pt x="0" y="53514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459228" y="1162050"/>
            <a:ext cx="7896991" cy="2438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9450"/>
              </a:lnSpc>
            </a:pPr>
            <a:r>
              <a:rPr lang="en-US" sz="9000" spc="882">
                <a:solidFill>
                  <a:srgbClr val="231F20"/>
                </a:solidFill>
                <a:latin typeface="Oswald Bold"/>
              </a:rPr>
              <a:t>БИЗНЕС-МОДЕЛЬ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459228" y="4198033"/>
            <a:ext cx="8327519" cy="50602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60"/>
              </a:lnSpc>
            </a:pPr>
            <a:r>
              <a:rPr lang="en-US" sz="2290" spc="224">
                <a:solidFill>
                  <a:srgbClr val="231F20"/>
                </a:solidFill>
                <a:latin typeface="DM Sans"/>
              </a:rPr>
              <a:t>Предлагается базовая версия приложения бесплатно, включающая функции создания личных и профессиональных целей, напоминания и отслеживание прогресса. </a:t>
            </a:r>
          </a:p>
          <a:p>
            <a:pPr>
              <a:lnSpc>
                <a:spcPts val="3160"/>
              </a:lnSpc>
            </a:pPr>
          </a:p>
          <a:p>
            <a:pPr>
              <a:lnSpc>
                <a:spcPts val="3160"/>
              </a:lnSpc>
            </a:pPr>
            <a:r>
              <a:rPr lang="en-US" sz="2290" spc="224">
                <a:solidFill>
                  <a:srgbClr val="231F20"/>
                </a:solidFill>
                <a:latin typeface="DM Sans"/>
              </a:rPr>
              <a:t>Дополнительный функционал, такой как фильтры задач, списки и теги для задач предлагается как платные расширения.</a:t>
            </a:r>
          </a:p>
          <a:p>
            <a:pPr>
              <a:lnSpc>
                <a:spcPts val="3160"/>
              </a:lnSpc>
            </a:pPr>
          </a:p>
          <a:p>
            <a:pPr>
              <a:lnSpc>
                <a:spcPts val="3160"/>
              </a:lnSpc>
            </a:pPr>
            <a:r>
              <a:rPr lang="en-US" sz="2290" spc="224">
                <a:solidFill>
                  <a:srgbClr val="231F20"/>
                </a:solidFill>
                <a:latin typeface="DM Sans"/>
              </a:rPr>
              <a:t>Пользователи могут приобрести эти расширения по мере необходимости, чтобы улучшить возможности приложения и настроить рабочее пространство под себя.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55250" y="9433322"/>
            <a:ext cx="246906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231F20"/>
                </a:solidFill>
                <a:latin typeface="Open Sans"/>
              </a:rPr>
              <a:t>9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DAF_P3h87b0</dc:identifier>
  <dcterms:modified xsi:type="dcterms:W3CDTF">2011-08-01T06:04:30Z</dcterms:modified>
  <cp:revision>1</cp:revision>
  <dc:title>Stride</dc:title>
</cp:coreProperties>
</file>